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23/12/2020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548681"/>
            <a:ext cx="8134672" cy="1512167"/>
          </a:xfrm>
        </p:spPr>
        <p:txBody>
          <a:bodyPr>
            <a:normAutofit/>
          </a:bodyPr>
          <a:lstStyle/>
          <a:p>
            <a:r>
              <a:rPr lang="it-IT" i="1" dirty="0">
                <a:solidFill>
                  <a:srgbClr val="7030A0"/>
                </a:solidFill>
              </a:rPr>
              <a:t>Minori e INTERNET</a:t>
            </a:r>
            <a:br>
              <a:rPr lang="it-IT" i="1" dirty="0">
                <a:solidFill>
                  <a:srgbClr val="7030A0"/>
                </a:solidFill>
              </a:rPr>
            </a:br>
            <a:r>
              <a:rPr lang="it-IT" sz="3100" i="1" dirty="0">
                <a:solidFill>
                  <a:srgbClr val="7030A0"/>
                </a:solidFill>
              </a:rPr>
              <a:t>prevenzione dei rischi della navigazione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34716" y="4365104"/>
            <a:ext cx="7772400" cy="1080120"/>
          </a:xfrm>
        </p:spPr>
        <p:txBody>
          <a:bodyPr>
            <a:normAutofit/>
          </a:bodyPr>
          <a:lstStyle/>
          <a:p>
            <a:r>
              <a:rPr lang="it-IT" sz="1800" dirty="0"/>
              <a:t>Dr. Alberto D’ORSO</a:t>
            </a:r>
          </a:p>
          <a:p>
            <a:r>
              <a:rPr lang="it-IT" sz="1600" dirty="0"/>
              <a:t>Psicologo Sportello Ascolto Psicologico scolastico</a:t>
            </a:r>
          </a:p>
        </p:txBody>
      </p:sp>
      <p:pic>
        <p:nvPicPr>
          <p:cNvPr id="4" name="Immagine 3" descr="int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132856"/>
            <a:ext cx="3240360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43808" y="1481328"/>
            <a:ext cx="5842992" cy="4525963"/>
          </a:xfrm>
        </p:spPr>
        <p:txBody>
          <a:bodyPr/>
          <a:lstStyle/>
          <a:p>
            <a:pPr lvl="0">
              <a:buNone/>
            </a:pPr>
            <a:r>
              <a:rPr lang="it-IT" dirty="0"/>
              <a:t>	</a:t>
            </a:r>
            <a:r>
              <a:rPr lang="it-IT" b="1" i="1" dirty="0"/>
              <a:t>sta facendo un ottimo lavoro di ricerca e contrasto del fenomeno, che però  non è sufficiente considerata la vastità della rete. Pertanto l’attenzione dei genitori è fondamentale e deve essere sempre alta.</a:t>
            </a:r>
          </a:p>
          <a:p>
            <a:endParaRPr lang="it-IT" b="1" i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La POLIZIA POSTALE</a:t>
            </a:r>
          </a:p>
        </p:txBody>
      </p:sp>
      <p:pic>
        <p:nvPicPr>
          <p:cNvPr id="4" name="Immagine 3" descr="in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366" y="1412776"/>
            <a:ext cx="2756466" cy="367240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it-IT" dirty="0"/>
              <a:t>La legge punisce con tre anni di carcere il maggiorenne che consapevolmente detiene file pedopornografici. </a:t>
            </a:r>
            <a:r>
              <a:rPr lang="it-IT" u="sng" dirty="0"/>
              <a:t>Pertanto se involontariamente nel computer di casa si scaricano video o foto pedopornografiche è bene avvertire la Polizia postale al numero presente nell’elenco telefonico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E’ bene sapere </a:t>
            </a:r>
            <a:r>
              <a:rPr lang="it-IT" b="1" i="1" dirty="0" err="1">
                <a:solidFill>
                  <a:srgbClr val="7030A0"/>
                </a:solidFill>
              </a:rPr>
              <a:t>che…</a:t>
            </a:r>
            <a:endParaRPr lang="it-IT" b="1" i="1" dirty="0">
              <a:solidFill>
                <a:srgbClr val="7030A0"/>
              </a:solidFill>
            </a:endParaRPr>
          </a:p>
        </p:txBody>
      </p:sp>
      <p:pic>
        <p:nvPicPr>
          <p:cNvPr id="4" name="Immagine 3" descr="int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4463684"/>
            <a:ext cx="4392488" cy="200453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Si possono segnalare rischi per i minori anche al </a:t>
            </a:r>
            <a:r>
              <a:rPr lang="it-IT" dirty="0" err="1"/>
              <a:t>n°</a:t>
            </a:r>
            <a:r>
              <a:rPr lang="it-IT" dirty="0"/>
              <a:t> di telefono 114, gestito da “Telefono azzurro”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>
                <a:solidFill>
                  <a:srgbClr val="7030A0"/>
                </a:solidFill>
              </a:rPr>
              <a:t>INOLTRE…</a:t>
            </a:r>
            <a:endParaRPr lang="it-IT" b="1" i="1" dirty="0">
              <a:solidFill>
                <a:srgbClr val="7030A0"/>
              </a:solidFill>
            </a:endParaRPr>
          </a:p>
        </p:txBody>
      </p:sp>
      <p:pic>
        <p:nvPicPr>
          <p:cNvPr id="4" name="Immagine 3" descr="int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852936"/>
            <a:ext cx="5184576" cy="352773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6203032" cy="500141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it-IT" dirty="0"/>
          </a:p>
          <a:p>
            <a:pPr lvl="0"/>
            <a:r>
              <a:rPr lang="it-IT" i="1" dirty="0"/>
              <a:t>Se si è su una chat </a:t>
            </a:r>
            <a:r>
              <a:rPr lang="it-IT" i="1" dirty="0" err="1"/>
              <a:t>room</a:t>
            </a:r>
            <a:r>
              <a:rPr lang="it-IT" i="1" dirty="0"/>
              <a:t> e qualcuno fa discorsi strani, bisogna  parlarne con i genitori.</a:t>
            </a:r>
          </a:p>
          <a:p>
            <a:pPr lvl="0"/>
            <a:r>
              <a:rPr lang="it-IT" i="1" dirty="0"/>
              <a:t>Quando si è su internet non dare mai a nessuno il proprio numero telefonico.</a:t>
            </a:r>
          </a:p>
          <a:p>
            <a:pPr lvl="0"/>
            <a:r>
              <a:rPr lang="it-IT" i="1" dirty="0"/>
              <a:t>Non prendere appuntamenti con persone sconosciute senza il permesso dei genitori.</a:t>
            </a:r>
          </a:p>
          <a:p>
            <a:pPr lvl="0"/>
            <a:r>
              <a:rPr lang="it-IT" i="1" dirty="0"/>
              <a:t>Non rispondere mai a messaggi fastidiosi o velati, specialmente di argomenti intimi.</a:t>
            </a:r>
          </a:p>
          <a:p>
            <a:pPr lvl="0"/>
            <a:r>
              <a:rPr lang="it-IT" i="1" dirty="0"/>
              <a:t>Ricordarsi che se qualcuno su Internet fa un’offerta che sembra troppo bella per essere vera, probabilmente non è credibile e può essere pericolosa.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dirty="0">
                <a:solidFill>
                  <a:srgbClr val="7030A0"/>
                </a:solidFill>
              </a:rPr>
              <a:t>Raccomandiamo ai nostri figli:</a:t>
            </a:r>
          </a:p>
        </p:txBody>
      </p:sp>
      <p:pic>
        <p:nvPicPr>
          <p:cNvPr id="4" name="Immagine 3" descr="int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628800"/>
            <a:ext cx="1971675" cy="275614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t-IT" dirty="0"/>
              <a:t>Evitare di collocare nella stanza dei bambini e dei ragazzi  il collegamento ad internet almeno fino a dopo l’adolescenza, garantendolo in ambienti domestici comuni. Si potrà consentire tale collegamento nella camera dei ragazzi quando gli stessi dimostreranno una sufficiente maturità personale, con uno spirito critico verso i fatti positivi e negativi della vita. In ogni caso non esasperare i conflitti familiari e puntare sul dialogo e su scelte possibilmente condivise.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Piccole regole:</a:t>
            </a:r>
          </a:p>
        </p:txBody>
      </p:sp>
      <p:pic>
        <p:nvPicPr>
          <p:cNvPr id="4" name="Immagine 3" descr="int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32656"/>
            <a:ext cx="3195439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nt25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 rot="19484224">
            <a:off x="1295344" y="2000166"/>
            <a:ext cx="6412249" cy="1967916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i bambini usare, in stanze comuni, dei filtri con “portali internet” protetti, come ad esempio il “Veliero”, </a:t>
            </a:r>
            <a:r>
              <a:rPr lang="it-IT" b="1" dirty="0"/>
              <a:t>gratuito per le famiglie e le scuole nelle versioni base</a:t>
            </a:r>
            <a:r>
              <a:rPr lang="it-IT" dirty="0"/>
              <a:t>. Scaricabile da internet, è un portale  per bambini che permette la navigazione su internet solo all’interno di alcuni siti garantiti (più di 300), selezionati  in base alla moralità dei contenuti, delle immagini e del linguaggio. Tale lista è ampliabile dal genitore.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Piccole </a:t>
            </a:r>
            <a:r>
              <a:rPr lang="it-IT" b="1" i="1" dirty="0" err="1">
                <a:solidFill>
                  <a:srgbClr val="7030A0"/>
                </a:solidFill>
              </a:rPr>
              <a:t>regole…</a:t>
            </a:r>
            <a:endParaRPr lang="it-IT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Navigare spesso insieme ai figli, esaltando gli aspetti positivi della rete come l’informazione, lo studio e la comunicazione.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Piccole </a:t>
            </a:r>
            <a:r>
              <a:rPr lang="it-IT" b="1" i="1" dirty="0" err="1">
                <a:solidFill>
                  <a:srgbClr val="7030A0"/>
                </a:solidFill>
              </a:rPr>
              <a:t>regole…</a:t>
            </a:r>
            <a:endParaRPr lang="it-IT" b="1" i="1" dirty="0">
              <a:solidFill>
                <a:srgbClr val="7030A0"/>
              </a:solidFill>
            </a:endParaRPr>
          </a:p>
        </p:txBody>
      </p:sp>
      <p:pic>
        <p:nvPicPr>
          <p:cNvPr id="4" name="Immagine 3" descr="in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24944"/>
            <a:ext cx="5040560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Educare il minore all’affettività tra uomo e donna per migliorare la comunicazione dei ragazzi con l’altro sesso ed il rispetto reciproco, per sottolineare il valore dell’intimità, il riconoscimento delle proprie e altrui emozioni, ma soprattutto offrendo un buon esempio di rapporto di coppia.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Piccole </a:t>
            </a:r>
            <a:r>
              <a:rPr lang="it-IT" b="1" i="1" dirty="0" err="1">
                <a:solidFill>
                  <a:srgbClr val="7030A0"/>
                </a:solidFill>
              </a:rPr>
              <a:t>regole…</a:t>
            </a:r>
            <a:endParaRPr lang="it-IT" b="1" i="1" dirty="0">
              <a:solidFill>
                <a:srgbClr val="7030A0"/>
              </a:solidFill>
            </a:endParaRPr>
          </a:p>
        </p:txBody>
      </p:sp>
      <p:pic>
        <p:nvPicPr>
          <p:cNvPr id="4" name="Immagine 3" descr="aa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609886"/>
            <a:ext cx="4349477" cy="1792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5842992" cy="473853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t-IT" dirty="0"/>
              <a:t>La scuola può e deve svolgere il suo ruolo formativo per contrastare il gravissimo fenomeno della diffusione della pornografia attraverso la televisione o Internet, attivando percorsi formativi </a:t>
            </a:r>
            <a:r>
              <a:rPr lang="it-IT" b="1" dirty="0"/>
              <a:t>sull’educazione all’affettività </a:t>
            </a:r>
            <a:r>
              <a:rPr lang="it-IT" dirty="0"/>
              <a:t>anche </a:t>
            </a:r>
            <a:r>
              <a:rPr lang="it-IT" b="1" dirty="0"/>
              <a:t>con l’aiuto di esperti</a:t>
            </a:r>
            <a:r>
              <a:rPr lang="it-IT" dirty="0"/>
              <a:t>, in cui si analizzano positivamente anche gli universi caratteriali maschile e femminile, nell’ambito di una piena promozione della dignità umana.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Il ruolo della SCUOLA</a:t>
            </a:r>
          </a:p>
        </p:txBody>
      </p:sp>
      <p:pic>
        <p:nvPicPr>
          <p:cNvPr id="4" name="Immagine 3" descr="ni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04664"/>
            <a:ext cx="2495550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Internet è molto usato anche da quei minori che hanno difficoltà a comunicare con i loro coetanei. Uno dei motivi è che essi, in rete, riescono a brillare perché in questo mondo virtuale si può emergere falsando la propria identità, senza dover dimostrare né capacità culturali né doti atletiche. Tutto ciò contribuisce a rafforzare la loro autostima.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Aspetti psicologici</a:t>
            </a:r>
          </a:p>
        </p:txBody>
      </p:sp>
      <p:pic>
        <p:nvPicPr>
          <p:cNvPr id="4" name="Immagine 3" descr="int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869160"/>
            <a:ext cx="4968552" cy="1647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nt17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483768" y="1340768"/>
            <a:ext cx="4680520" cy="4680520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7030A0"/>
                </a:solidFill>
              </a:rPr>
              <a:t>Progresso</a:t>
            </a:r>
            <a:r>
              <a:rPr lang="it-IT" sz="2800" b="1" dirty="0"/>
              <a:t>: Con un personal computer ed un modem si può comunicare senza alcun limite di spazio e tempo. </a:t>
            </a:r>
          </a:p>
          <a:p>
            <a:r>
              <a:rPr lang="it-IT" sz="2800" b="1" dirty="0">
                <a:solidFill>
                  <a:srgbClr val="7030A0"/>
                </a:solidFill>
              </a:rPr>
              <a:t>Cultura</a:t>
            </a:r>
            <a:r>
              <a:rPr lang="it-IT" sz="2800" b="1" dirty="0"/>
              <a:t>: E’un media di comunicazione in grado di influenzare stili di vita, abitudini e comportamenti;</a:t>
            </a:r>
          </a:p>
          <a:p>
            <a:r>
              <a:rPr lang="it-IT" sz="2800" b="1" dirty="0"/>
              <a:t> </a:t>
            </a:r>
            <a:r>
              <a:rPr lang="it-IT" sz="2800" b="1" dirty="0">
                <a:solidFill>
                  <a:srgbClr val="7030A0"/>
                </a:solidFill>
              </a:rPr>
              <a:t>Socialità</a:t>
            </a:r>
            <a:r>
              <a:rPr lang="it-IT" sz="2800" b="1" dirty="0"/>
              <a:t>: Mediante chat, social - network, newsgroup, e mailing </a:t>
            </a:r>
            <a:r>
              <a:rPr lang="it-IT" sz="2800" b="1" dirty="0" err="1"/>
              <a:t>lists</a:t>
            </a:r>
            <a:r>
              <a:rPr lang="it-IT" sz="2800" b="1" dirty="0"/>
              <a:t> è in grado di generare scambi significativi tra le persone pari alla comunicazione </a:t>
            </a:r>
            <a:r>
              <a:rPr lang="it-IT" sz="2800" b="1" i="1" dirty="0"/>
              <a:t>face </a:t>
            </a:r>
            <a:r>
              <a:rPr lang="it-IT" sz="2800" b="1" i="1" dirty="0" err="1"/>
              <a:t>to</a:t>
            </a:r>
            <a:r>
              <a:rPr lang="it-IT" sz="2800" b="1" i="1" dirty="0"/>
              <a:t> face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>
                <a:solidFill>
                  <a:srgbClr val="7030A0"/>
                </a:solidFill>
              </a:rPr>
              <a:t>INTERNET per la società moderna: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Spesso genitori e docenti non riescono a rilevare nei ragazzi la dipendenza da Internet fino a quando questa non si manifesta nella sua gravità, con segnali forti come: molto tempo passato davanti al computer collegato in rete, scarso studio,  facile irritabilità e limitata  comunicazione con i compagni e i familiari.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Aspetti patologici</a:t>
            </a:r>
          </a:p>
        </p:txBody>
      </p:sp>
      <p:pic>
        <p:nvPicPr>
          <p:cNvPr id="4" name="Immagine 3" descr="int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4653136"/>
            <a:ext cx="4176464" cy="191452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lvl="0"/>
            <a:r>
              <a:rPr lang="it-IT" sz="2400" dirty="0"/>
              <a:t>E’ bene comunque </a:t>
            </a:r>
            <a:r>
              <a:rPr lang="it-IT" sz="2400" u="sng" dirty="0"/>
              <a:t>non proibire l’uso di Internet</a:t>
            </a:r>
            <a:r>
              <a:rPr lang="it-IT" sz="2400" dirty="0"/>
              <a:t> ma stabilire con il minore delle regole sulla sua corretta utilizzazione, compreso il tempo da dedicare alla rete. </a:t>
            </a:r>
            <a:r>
              <a:rPr lang="it-IT" sz="2400" i="1" dirty="0"/>
              <a:t>Ricordiamo ai ragazzi che il famoso Bill Gates, a sua figlia di 10 anni, non faceva usare il computer per più di 45 minuti.</a:t>
            </a:r>
            <a:r>
              <a:rPr lang="it-IT" sz="2400" dirty="0"/>
              <a:t> Per noi questo tempo può essere esteso ad un’ora circa, per dare spazio allo studio, alle attività sportive e alle relazioni interpersonali dirette.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Aspetti educativi</a:t>
            </a:r>
          </a:p>
        </p:txBody>
      </p:sp>
      <p:pic>
        <p:nvPicPr>
          <p:cNvPr id="4" name="Immagine 3" descr="int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667538"/>
            <a:ext cx="3937620" cy="180182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I genitori si devono comunque interrogare se il loro uso di internet è sbilanciato a danno della socializzazione. In questo caso tale cattivo esempio deve essere corretto.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Aspetti morali</a:t>
            </a:r>
          </a:p>
        </p:txBody>
      </p:sp>
      <p:pic>
        <p:nvPicPr>
          <p:cNvPr id="4" name="Immagine 3" descr="int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452914"/>
            <a:ext cx="5112568" cy="2965348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E’ necessario aiutare i minori a fare incontri nel mondo reale, incoraggiandoli a fare attività con altri coetanei, sia singoli o in gruppo, come ad esempio le associazioni educative (gli scout, l’azione cattolica </a:t>
            </a:r>
            <a:r>
              <a:rPr lang="it-IT" dirty="0" err="1"/>
              <a:t>ecc……</a:t>
            </a:r>
            <a:r>
              <a:rPr lang="it-IT" dirty="0"/>
              <a:t>) oppure gruppi di volontariato o sportivi.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Aspetti sociali</a:t>
            </a:r>
          </a:p>
        </p:txBody>
      </p:sp>
      <p:pic>
        <p:nvPicPr>
          <p:cNvPr id="4" name="Immagine 3" descr="int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4149866"/>
            <a:ext cx="4059535" cy="217433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Se il ragazzo dimostra sintomi resistenti di dipendenza da Internet è bene consultare uno psicologo, in quanto gli stessi sintomi di cui abbiamo parlato prima possono essere conseguenza di depressione, conflitti interpersonali e scarsa autostima. 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Aspetti emotivi</a:t>
            </a:r>
          </a:p>
        </p:txBody>
      </p:sp>
      <p:pic>
        <p:nvPicPr>
          <p:cNvPr id="4" name="Immagine 3" descr="int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164648"/>
            <a:ext cx="4464496" cy="228985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95936" y="1481328"/>
            <a:ext cx="4690864" cy="4525963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Prima di tutto richiamiamo al rispetto dell’uomo e della sua dignità. E’ necessario invitare i ragazzi, sia nella vita reale che nell’uso della rete, a non denigrare mai l’altro, mortificando i suoi sentimenti di persona. E’ giusto sottolineare ai ragazzi che, online, è tutto amplificato e, pertanto, le eventuali ripercussioni psicologiche sul destinatario possono essere devastanti.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Aspetti etici</a:t>
            </a:r>
          </a:p>
        </p:txBody>
      </p:sp>
      <p:pic>
        <p:nvPicPr>
          <p:cNvPr id="4" name="Immagine 3" descr="int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3600400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 minori devono essere sollecitati a non ripetere ossessivamente le banalità quotidiane (cosa ho mangiato, che cosa farò più tardi, mi passi i compiti, </a:t>
            </a:r>
            <a:r>
              <a:rPr lang="it-IT" dirty="0" err="1"/>
              <a:t>ecc…</a:t>
            </a:r>
            <a:r>
              <a:rPr lang="it-IT" dirty="0"/>
              <a:t>.), ma a valorizzare la scoperta dell’altro, della sua storia, delle sue emozioni, dei suoi interessi, del suo pensiero su problematiche sociali. Solo così questi strumenti di comunicazione possono essere a servizio dell’uomo per la sua crescita culturale e morale.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Aspetti culturali</a:t>
            </a:r>
          </a:p>
        </p:txBody>
      </p:sp>
      <p:pic>
        <p:nvPicPr>
          <p:cNvPr id="4" name="Immagine 3" descr="int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32656"/>
            <a:ext cx="3600400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Ovviamente i genitori dovrebbero guidare i figli a utilizzare in rete un linguaggio corretto e rispettoso, evitando contenuti e termini volgari, tanto frequenti su internet, perché spesso l’autore di tale linguaggio si sente distante dall’interlocutore, protetto e qualche volta anonimo.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Aspetti comunicativi</a:t>
            </a:r>
          </a:p>
        </p:txBody>
      </p:sp>
      <p:pic>
        <p:nvPicPr>
          <p:cNvPr id="4" name="Immagine 3" descr="int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344942"/>
            <a:ext cx="4608512" cy="212441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Ricordiamo ai nostri ragazzi che l’intimità e la privacy sono sempre un valore da rispettare. Pertanto, invitiamoli a non pubblicare nel loro profilo propri particolari molto personali, né evidenziare foto di altre persone senza la relativa autorizzazione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Aspetti intimi</a:t>
            </a:r>
          </a:p>
        </p:txBody>
      </p:sp>
      <p:pic>
        <p:nvPicPr>
          <p:cNvPr id="4" name="Immagine 3" descr="int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933056"/>
            <a:ext cx="3987528" cy="2391148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it-IT" sz="3400" i="1" dirty="0"/>
              <a:t>Non posizionare mai il computer collegato ad internet nella camera dei bambini fino a dopo l’adolescenza, </a:t>
            </a:r>
            <a:r>
              <a:rPr lang="it-IT" sz="3400" i="1" u="sng" dirty="0"/>
              <a:t>possibilmente</a:t>
            </a:r>
            <a:r>
              <a:rPr lang="it-IT" sz="3400" i="1" dirty="0"/>
              <a:t> fino alla maggiore età, in base alla maturità del minore. Consentire ai bambini e ai ragazzi l’uso di internet solo in ambienti comuni. </a:t>
            </a:r>
          </a:p>
          <a:p>
            <a:pPr lvl="0"/>
            <a:r>
              <a:rPr lang="it-IT" sz="3400" i="1" dirty="0"/>
              <a:t>Ai bambini permettere solo collegamenti protetti con filtri appositi. Stimolare i minori a condividere con i genitori le loro esperienze su internet per poter scoprire eventuali problematiche, compresi i contatti con estranei.</a:t>
            </a:r>
          </a:p>
          <a:p>
            <a:pPr lvl="0"/>
            <a:r>
              <a:rPr lang="it-IT" sz="3400" i="1" dirty="0"/>
              <a:t>Fare entusiasmare il minore all’uso positivo della rete, per ricerche, comunicazioni, informazioni, servizi vari, burocrazia,  stabilendo insieme le regole per un uso consapevole e critico dello strumento ( tempo d’uso, rifiuto dei siti dannosi, linguaggio corretto e rispettoso, ecc.).</a:t>
            </a:r>
          </a:p>
          <a:p>
            <a:pPr lvl="0"/>
            <a:r>
              <a:rPr lang="it-IT" sz="3400" i="1" dirty="0"/>
              <a:t>Contro la pornografia educare i figli all’affettività e al rispetto dell’altro soprattutto con l’esempio.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>
                <a:solidFill>
                  <a:srgbClr val="7030A0"/>
                </a:solidFill>
              </a:rPr>
              <a:t>RIEPILOGANDO…</a:t>
            </a:r>
            <a:endParaRPr lang="it-IT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>
              <a:buNone/>
            </a:pPr>
            <a:r>
              <a:rPr lang="it-IT" dirty="0"/>
              <a:t>	</a:t>
            </a:r>
            <a:r>
              <a:rPr lang="it-IT" i="1" dirty="0"/>
              <a:t>Internet è uno straordinario strumento di comunicazione per l’enorme diffusione che ha a livello mondiale e se usato bene, può contribuire alla crescita dell’uomo e della società. I suoi vantaggi sono molteplici.</a:t>
            </a:r>
          </a:p>
          <a:p>
            <a:endParaRPr lang="it-IT" dirty="0"/>
          </a:p>
        </p:txBody>
      </p:sp>
      <p:pic>
        <p:nvPicPr>
          <p:cNvPr id="4" name="Immagine 3" descr="int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092778"/>
            <a:ext cx="6408712" cy="297616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nt2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340768"/>
            <a:ext cx="6480720" cy="4680520"/>
          </a:xfr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>
                <a:solidFill>
                  <a:srgbClr val="7030A0"/>
                </a:solidFill>
              </a:rPr>
              <a:t>Grazie per l’ATTENZIONE!!!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it-IT" i="1" dirty="0"/>
              <a:t>INTERNET è simbolo di libertà e luogo di comunicazione globale, dove quasi tutto è permesso. Internet, paese delle meraviglie per i più piccoli, è però un ambiente da cui troppo spesso devono essere difesi.</a:t>
            </a:r>
          </a:p>
          <a:p>
            <a:r>
              <a:rPr lang="it-IT" i="1" dirty="0"/>
              <a:t>Internet è a portata di bambino e può costituire per il minore una grave minaccia.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ATTENZIONE!</a:t>
            </a:r>
          </a:p>
        </p:txBody>
      </p:sp>
      <p:pic>
        <p:nvPicPr>
          <p:cNvPr id="5" name="Immagine 4" descr="int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382064"/>
            <a:ext cx="3691111" cy="21284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/>
              <a:t>Pornografia e prostituzione.</a:t>
            </a:r>
          </a:p>
          <a:p>
            <a:pPr lvl="0"/>
            <a:r>
              <a:rPr lang="it-IT" dirty="0" err="1"/>
              <a:t>Pedopornografia</a:t>
            </a:r>
            <a:r>
              <a:rPr lang="it-IT" dirty="0"/>
              <a:t>.</a:t>
            </a:r>
          </a:p>
          <a:p>
            <a:pPr lvl="0"/>
            <a:r>
              <a:rPr lang="it-IT" dirty="0"/>
              <a:t>Odio, violenza e fanatismo.</a:t>
            </a:r>
          </a:p>
          <a:p>
            <a:pPr lvl="0"/>
            <a:r>
              <a:rPr lang="it-IT" dirty="0"/>
              <a:t>Satanismo.</a:t>
            </a:r>
          </a:p>
          <a:p>
            <a:pPr lvl="0"/>
            <a:r>
              <a:rPr lang="it-IT" dirty="0"/>
              <a:t>Stimoli all’uso delle droghe e a comportamenti non salutari (per es. disturbi alimentari)</a:t>
            </a:r>
          </a:p>
          <a:p>
            <a:pPr lvl="0"/>
            <a:r>
              <a:rPr lang="it-IT" dirty="0"/>
              <a:t>giochi mangiasoldi online.</a:t>
            </a:r>
          </a:p>
          <a:p>
            <a:pPr lvl="0"/>
            <a:r>
              <a:rPr lang="it-IT" dirty="0"/>
              <a:t>Dipendenza da Internet.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dirty="0">
                <a:solidFill>
                  <a:srgbClr val="7030A0"/>
                </a:solidFill>
              </a:rPr>
              <a:t>RISCHI per il minore in “rete”</a:t>
            </a:r>
          </a:p>
        </p:txBody>
      </p:sp>
      <p:pic>
        <p:nvPicPr>
          <p:cNvPr id="4" name="Immagine 3" descr="i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484784"/>
            <a:ext cx="2343150" cy="19526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 lvl="0"/>
            <a:r>
              <a:rPr lang="it-IT" dirty="0"/>
              <a:t>Insicurezza.</a:t>
            </a:r>
          </a:p>
          <a:p>
            <a:pPr lvl="0"/>
            <a:r>
              <a:rPr lang="it-IT" dirty="0"/>
              <a:t>Ingenuità.</a:t>
            </a:r>
          </a:p>
          <a:p>
            <a:pPr lvl="0"/>
            <a:r>
              <a:rPr lang="it-IT" dirty="0"/>
              <a:t>Istintività.</a:t>
            </a:r>
          </a:p>
          <a:p>
            <a:pPr lvl="0"/>
            <a:r>
              <a:rPr lang="it-IT" dirty="0"/>
              <a:t>Spirito di emulazione.</a:t>
            </a:r>
          </a:p>
          <a:p>
            <a:pPr lvl="0"/>
            <a:r>
              <a:rPr lang="it-IT" dirty="0"/>
              <a:t>Curiosità.</a:t>
            </a:r>
          </a:p>
          <a:p>
            <a:pPr lvl="0"/>
            <a:r>
              <a:rPr lang="it-IT" dirty="0"/>
              <a:t>Spericolatezza.    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FRAGILITA’ del minore</a:t>
            </a:r>
          </a:p>
        </p:txBody>
      </p:sp>
      <p:pic>
        <p:nvPicPr>
          <p:cNvPr id="4" name="Immagine 3" descr="int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6324" y="2564904"/>
            <a:ext cx="3598062" cy="336535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/>
          </a:p>
          <a:p>
            <a:pPr lvl="0"/>
            <a:r>
              <a:rPr lang="it-IT" dirty="0"/>
              <a:t>Il principio della tutela dei minori dai contenuti illeciti e dannosi per la loro crescita.</a:t>
            </a:r>
          </a:p>
          <a:p>
            <a:pPr lvl="0"/>
            <a:r>
              <a:rPr lang="it-IT" dirty="0"/>
              <a:t>La tutela del diritto del minore alla riservatezza.</a:t>
            </a:r>
          </a:p>
          <a:p>
            <a:pPr lvl="0"/>
            <a:r>
              <a:rPr lang="it-IT" dirty="0"/>
              <a:t>La difesa dai rischi del commercio elettronico.</a:t>
            </a:r>
          </a:p>
          <a:p>
            <a:pPr lvl="0"/>
            <a:r>
              <a:rPr lang="it-IT" u="sng" dirty="0"/>
              <a:t>L’adesione volontaria di alcuni imprenditori</a:t>
            </a:r>
            <a:r>
              <a:rPr lang="it-IT" dirty="0"/>
              <a:t> al codice in cambio di un marchio di tutela “Internet e minori”, cioè una specie di bollino di garanzia, attualmente poco usato.</a:t>
            </a:r>
          </a:p>
          <a:p>
            <a:pPr lvl="0"/>
            <a:r>
              <a:rPr lang="it-IT" dirty="0"/>
              <a:t>E’ attivo un comitato di controllo per il rispetto del codice, che non può sostituire la vigilanza del minore da parte dei genitori.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63272" cy="1512168"/>
          </a:xfrm>
        </p:spPr>
        <p:txBody>
          <a:bodyPr>
            <a:normAutofit fontScale="90000"/>
          </a:bodyPr>
          <a:lstStyle/>
          <a:p>
            <a:r>
              <a:rPr lang="it-IT" sz="3600" b="1" i="1" u="sng" dirty="0">
                <a:solidFill>
                  <a:srgbClr val="7030A0"/>
                </a:solidFill>
              </a:rPr>
              <a:t>Attualmente è operativo il codice di autoregolamentazione “internet e minori” 2003</a:t>
            </a:r>
            <a:r>
              <a:rPr lang="it-IT" sz="3600" b="1" i="1" dirty="0">
                <a:solidFill>
                  <a:srgbClr val="7030A0"/>
                </a:solidFill>
              </a:rPr>
              <a:t>, che prevede:</a:t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lvl="0"/>
            <a:r>
              <a:rPr lang="it-IT" sz="2400" dirty="0"/>
              <a:t>La presenza su Internet del gravissimo rischio di contatti da parte di pedofili con minori dipende dalla facilità di inserirsi con una identità falsa, sia per età che per nome o per sesso, in </a:t>
            </a:r>
            <a:r>
              <a:rPr lang="it-IT" sz="2400" b="1" i="1" dirty="0" err="1"/>
              <a:t>Facebook</a:t>
            </a:r>
            <a:r>
              <a:rPr lang="it-IT" sz="2400" b="1" i="1" dirty="0"/>
              <a:t> </a:t>
            </a:r>
            <a:r>
              <a:rPr lang="it-IT" sz="2400" dirty="0"/>
              <a:t>e nelle </a:t>
            </a:r>
            <a:r>
              <a:rPr lang="it-IT" sz="2400" b="1" i="1" dirty="0"/>
              <a:t>chat </a:t>
            </a:r>
            <a:r>
              <a:rPr lang="it-IT" sz="2400" b="1" i="1" dirty="0" err="1"/>
              <a:t>rooms</a:t>
            </a:r>
            <a:r>
              <a:rPr lang="it-IT" sz="2400" dirty="0"/>
              <a:t>, per cui il minore crede di comunicare con un ragazzo della sua età, mentre dall’altre parte ci può essere un adescatore.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Internet e PEDOFILIA</a:t>
            </a:r>
          </a:p>
        </p:txBody>
      </p:sp>
      <p:pic>
        <p:nvPicPr>
          <p:cNvPr id="4" name="Immagine 3" descr="in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969060"/>
            <a:ext cx="4464496" cy="25551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Il rischio di venire in contatto con materiale pedopornografico, o di esserne fornitori, si annida soprattutto nei servizi in rete di condivisione dei file (tipo “Emule” o “</a:t>
            </a:r>
            <a:r>
              <a:rPr lang="it-IT" dirty="0" err="1"/>
              <a:t>Edonkey</a:t>
            </a:r>
            <a:r>
              <a:rPr lang="it-IT" dirty="0"/>
              <a:t>”), dai quali i ragazzi scaricano video e musica e dove, senza responsabilità del gestore, alcuni utenti si scambiano foto e filmati illegali, mimetizzati con titoli innocui.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>
                <a:solidFill>
                  <a:srgbClr val="7030A0"/>
                </a:solidFill>
              </a:rPr>
              <a:t>ATTENZIONE!</a:t>
            </a:r>
          </a:p>
        </p:txBody>
      </p:sp>
      <p:pic>
        <p:nvPicPr>
          <p:cNvPr id="4" name="Immagine 3" descr="fac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32656"/>
            <a:ext cx="1600200" cy="18097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1703</Words>
  <Application>Microsoft Office PowerPoint</Application>
  <PresentationFormat>Presentazione su schermo (4:3)</PresentationFormat>
  <Paragraphs>89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5" baseType="lpstr">
      <vt:lpstr>Lucida Sans Unicode</vt:lpstr>
      <vt:lpstr>Verdana</vt:lpstr>
      <vt:lpstr>Wingdings 2</vt:lpstr>
      <vt:lpstr>Wingdings 3</vt:lpstr>
      <vt:lpstr>Viale</vt:lpstr>
      <vt:lpstr>Minori e INTERNET prevenzione dei rischi della navigazione </vt:lpstr>
      <vt:lpstr>INTERNET per la società moderna:</vt:lpstr>
      <vt:lpstr>Presentazione standard di PowerPoint</vt:lpstr>
      <vt:lpstr>ATTENZIONE!</vt:lpstr>
      <vt:lpstr>RISCHI per il minore in “rete”</vt:lpstr>
      <vt:lpstr>FRAGILITA’ del minore</vt:lpstr>
      <vt:lpstr>Attualmente è operativo il codice di autoregolamentazione “internet e minori” 2003, che prevede: </vt:lpstr>
      <vt:lpstr>Internet e PEDOFILIA</vt:lpstr>
      <vt:lpstr>ATTENZIONE!</vt:lpstr>
      <vt:lpstr>La POLIZIA POSTALE</vt:lpstr>
      <vt:lpstr>E’ bene sapere che…</vt:lpstr>
      <vt:lpstr>INOLTRE…</vt:lpstr>
      <vt:lpstr>Raccomandiamo ai nostri figli:</vt:lpstr>
      <vt:lpstr>Piccole regole:</vt:lpstr>
      <vt:lpstr>Piccole regole…</vt:lpstr>
      <vt:lpstr>Piccole regole…</vt:lpstr>
      <vt:lpstr>Piccole regole…</vt:lpstr>
      <vt:lpstr>Il ruolo della SCUOLA</vt:lpstr>
      <vt:lpstr>Aspetti psicologici</vt:lpstr>
      <vt:lpstr>Aspetti patologici</vt:lpstr>
      <vt:lpstr>Aspetti educativi</vt:lpstr>
      <vt:lpstr>Aspetti morali</vt:lpstr>
      <vt:lpstr>Aspetti sociali</vt:lpstr>
      <vt:lpstr>Aspetti emotivi</vt:lpstr>
      <vt:lpstr>Aspetti etici</vt:lpstr>
      <vt:lpstr>Aspetti culturali</vt:lpstr>
      <vt:lpstr>Aspetti comunicativi</vt:lpstr>
      <vt:lpstr>Aspetti intimi</vt:lpstr>
      <vt:lpstr>RIEPILOGANDO…</vt:lpstr>
      <vt:lpstr>Grazie per l’ATTENZIONE!!!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alberto d'orso</cp:lastModifiedBy>
  <cp:revision>21</cp:revision>
  <dcterms:created xsi:type="dcterms:W3CDTF">2015-10-30T08:45:35Z</dcterms:created>
  <dcterms:modified xsi:type="dcterms:W3CDTF">2020-12-23T07:22:31Z</dcterms:modified>
</cp:coreProperties>
</file>